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6" r:id="rId2"/>
    <p:sldId id="288" r:id="rId3"/>
    <p:sldId id="289" r:id="rId4"/>
    <p:sldId id="290" r:id="rId5"/>
    <p:sldId id="291" r:id="rId6"/>
    <p:sldId id="292" r:id="rId7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08C"/>
    <a:srgbClr val="000099"/>
    <a:srgbClr val="008BEA"/>
    <a:srgbClr val="F67B00"/>
    <a:srgbClr val="0099FF"/>
    <a:srgbClr val="0092F6"/>
    <a:srgbClr val="EAEAEA"/>
    <a:srgbClr val="66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4" autoAdjust="0"/>
    <p:restoredTop sz="97554" autoAdjust="0"/>
  </p:normalViewPr>
  <p:slideViewPr>
    <p:cSldViewPr>
      <p:cViewPr varScale="1">
        <p:scale>
          <a:sx n="178" d="100"/>
          <a:sy n="178" d="100"/>
        </p:scale>
        <p:origin x="192" y="592"/>
      </p:cViewPr>
      <p:guideLst>
        <p:guide orient="horz" pos="2160"/>
        <p:guide pos="384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60" y="-102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EA1D760-39F5-48CB-BC5F-DD86BFFA3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842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9AF5E1B8-F6C4-4C01-924C-99BE9FD7ADCB}" type="datetimeFigureOut">
              <a:rPr lang="de-DE"/>
              <a:pPr>
                <a:defRPr/>
              </a:pPr>
              <a:t>20.06.20</a:t>
            </a:fld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463EC455-EE5F-40B3-AC97-CEF0CF9F0D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637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2A99A48-B297-4E4F-A862-612AF618F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405DD8DD-F70D-144C-A82E-543DE422FE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96300" y="6308726"/>
            <a:ext cx="28448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de-DE" sz="1400"/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xmlns="" id="{54ADBE14-E3A5-8D45-A0F1-93BA7F59CCF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22623EF5-E521-7F49-BCA2-6CC00E40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8"/>
            <a:ext cx="10972800" cy="492940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B3337190-C5C8-2746-9E5F-57FE367AF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0A936D0D-98BE-0848-AB8C-764A6A30C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  <p:extLst>
      <p:ext uri="{BB962C8B-B14F-4D97-AF65-F5344CB8AC3E}">
        <p14:creationId xmlns:p14="http://schemas.microsoft.com/office/powerpoint/2010/main" val="106398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91683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3364493"/>
            <a:ext cx="10363200" cy="71257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57626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4044"/>
            <a:ext cx="5384800" cy="4522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4044"/>
            <a:ext cx="5384800" cy="4522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543" y="7318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5386917" cy="8170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924943"/>
            <a:ext cx="5386917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310" y="1988840"/>
            <a:ext cx="5389033" cy="8170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924943"/>
            <a:ext cx="5389033" cy="32012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486" y="908720"/>
            <a:ext cx="10972800" cy="57626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770" y="980728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980728"/>
            <a:ext cx="6815667" cy="51454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2261839"/>
            <a:ext cx="4011084" cy="3864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00360"/>
            <a:ext cx="10972800" cy="57626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28800"/>
            <a:ext cx="10972800" cy="4497363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20422A88-0780-444F-B580-ABE312C8EF58}"/>
              </a:ext>
            </a:extLst>
          </p:cNvPr>
          <p:cNvSpPr txBox="1"/>
          <p:nvPr userDrawn="1"/>
        </p:nvSpPr>
        <p:spPr>
          <a:xfrm>
            <a:off x="1597572" y="65479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052513"/>
            <a:ext cx="10972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16113"/>
            <a:ext cx="10972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84963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D2BA9AD4-CBDA-AB4E-99AB-70D7C3733BB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257968"/>
            <a:ext cx="3035300" cy="1612900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736BCFE9-D618-B34C-AC8A-C95198B4FB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Autor bearbeiten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129FFAB9-B8EE-0C42-99B7-7BD8FCA783E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904312" y="202917"/>
            <a:ext cx="3202459" cy="58607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765343FF-7307-5444-A531-F984ECC685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Veranstaltung bearbeiten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C8CA465B-0F65-4C4B-A7A1-F02F223746A2}"/>
              </a:ext>
            </a:extLst>
          </p:cNvPr>
          <p:cNvSpPr txBox="1"/>
          <p:nvPr userDrawn="1"/>
        </p:nvSpPr>
        <p:spPr>
          <a:xfrm>
            <a:off x="8904312" y="6352544"/>
            <a:ext cx="2678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>
                <a:solidFill>
                  <a:srgbClr val="06508C"/>
                </a:solidFill>
              </a:rPr>
              <a:t>Cognitive</a:t>
            </a:r>
            <a:r>
              <a:rPr lang="de-DE" sz="1100" dirty="0">
                <a:solidFill>
                  <a:srgbClr val="06508C"/>
                </a:solidFill>
              </a:rPr>
              <a:t> </a:t>
            </a:r>
            <a:r>
              <a:rPr lang="de-DE" sz="1100" dirty="0" err="1">
                <a:solidFill>
                  <a:srgbClr val="06508C"/>
                </a:solidFill>
              </a:rPr>
              <a:t>Aid</a:t>
            </a:r>
            <a:r>
              <a:rPr lang="de-DE" sz="1100" dirty="0">
                <a:solidFill>
                  <a:srgbClr val="06508C"/>
                </a:solidFill>
              </a:rPr>
              <a:t> Working Group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3" r:id="rId9"/>
    <p:sldLayoutId id="2147483664" r:id="rId10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508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5.xml"/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5.xml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77140095-C62D-D54D-B469-E60EC2C4B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Elektronische Gedächtnis- und Entscheidungshilfe für Notfälle in der Anästhesiologie: </a:t>
            </a:r>
            <a:r>
              <a:rPr lang="de-DE" dirty="0" err="1"/>
              <a:t>eGENA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xmlns="" id="{633F0565-8CDD-614D-AD1A-1B0A894E8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Modul III: Mock-</a:t>
            </a:r>
            <a:r>
              <a:rPr lang="de-DE" dirty="0" err="1"/>
              <a:t>Up</a:t>
            </a:r>
            <a:r>
              <a:rPr lang="de-DE" dirty="0"/>
              <a:t> Training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1896C12-CF26-8E47-865C-5A59A5019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374C1465-BC04-4F43-9008-2C090BC958E0}"/>
              </a:ext>
            </a:extLst>
          </p:cNvPr>
          <p:cNvGraphicFramePr>
            <a:graphicFrameLocks noGrp="1"/>
          </p:cNvGraphicFramePr>
          <p:nvPr/>
        </p:nvGraphicFramePr>
        <p:xfrm>
          <a:off x="-2248" y="908720"/>
          <a:ext cx="2137808" cy="5184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808">
                  <a:extLst>
                    <a:ext uri="{9D8B030D-6E8A-4147-A177-3AD203B41FA5}">
                      <a16:colId xmlns:a16="http://schemas.microsoft.com/office/drawing/2014/main" xmlns="" val="290332862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de-DE" dirty="0"/>
                        <a:t>Einführung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23961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Narkoseprotokoll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3487864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Beatmung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2879699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Vitaldatenmonitor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37887400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EE22F211-CFB0-B743-B5E8-73BB474CFE76}"/>
              </a:ext>
            </a:extLst>
          </p:cNvPr>
          <p:cNvSpPr txBox="1"/>
          <p:nvPr/>
        </p:nvSpPr>
        <p:spPr>
          <a:xfrm>
            <a:off x="2639616" y="980728"/>
            <a:ext cx="7488832" cy="499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de-DE" dirty="0"/>
              <a:t>Sie werden als Verstärkung zu einem Zwischenfall in das CT ihres Krankenhauses gerufen.</a:t>
            </a:r>
          </a:p>
          <a:p>
            <a:pPr algn="just">
              <a:lnSpc>
                <a:spcPct val="200000"/>
              </a:lnSpc>
            </a:pPr>
            <a:r>
              <a:rPr lang="de-DE" dirty="0"/>
              <a:t>Dort führt ein erfahrener Kollege eine Allgemeinanästhesie bei einem geistig retardierten erwachsenen Patienten zum Tumor-</a:t>
            </a:r>
            <a:r>
              <a:rPr lang="de-DE" dirty="0" err="1"/>
              <a:t>Staging</a:t>
            </a:r>
            <a:r>
              <a:rPr lang="de-DE" dirty="0"/>
              <a:t> bei röntgenologischem Verdacht auf ein Lungenkarzinom durch.</a:t>
            </a:r>
          </a:p>
          <a:p>
            <a:pPr algn="just">
              <a:lnSpc>
                <a:spcPct val="200000"/>
              </a:lnSpc>
            </a:pPr>
            <a:r>
              <a:rPr lang="de-DE" dirty="0"/>
              <a:t>Die Narkose wird als TIVA durchgeführt, der Patient ist </a:t>
            </a:r>
            <a:r>
              <a:rPr lang="de-DE" dirty="0" err="1"/>
              <a:t>orotracheal</a:t>
            </a:r>
            <a:r>
              <a:rPr lang="de-DE" dirty="0"/>
              <a:t> intubiert.</a:t>
            </a:r>
          </a:p>
          <a:p>
            <a:pPr algn="just">
              <a:lnSpc>
                <a:spcPct val="200000"/>
              </a:lnSpc>
            </a:pPr>
            <a:r>
              <a:rPr lang="de-DE" dirty="0"/>
              <a:t>Kurz nach Beginn der Untersuchung </a:t>
            </a:r>
            <a:r>
              <a:rPr lang="de-DE" b="1" dirty="0"/>
              <a:t>„geht keine Luft mehr rein...!“</a:t>
            </a:r>
          </a:p>
          <a:p>
            <a:pPr algn="just">
              <a:lnSpc>
                <a:spcPct val="200000"/>
              </a:lnSpc>
            </a:pPr>
            <a:r>
              <a:rPr lang="de-DE" dirty="0"/>
              <a:t>Alter: 27 Jahre	Gewicht: 89 kg	Größe 173 cm	ASA II</a:t>
            </a:r>
          </a:p>
        </p:txBody>
      </p:sp>
      <p:sp>
        <p:nvSpPr>
          <p:cNvPr id="7" name="Abgerundetes Rechteck 6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690213ED-BDCD-0345-89F3-43951EBF9FC2}"/>
              </a:ext>
            </a:extLst>
          </p:cNvPr>
          <p:cNvSpPr/>
          <p:nvPr/>
        </p:nvSpPr>
        <p:spPr>
          <a:xfrm>
            <a:off x="10560496" y="5617046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Aufgaben</a:t>
            </a:r>
          </a:p>
        </p:txBody>
      </p:sp>
      <p:sp>
        <p:nvSpPr>
          <p:cNvPr id="10" name="Abgerundetes 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CD61265-AA4D-874D-8D41-67DC44F356C7}"/>
              </a:ext>
            </a:extLst>
          </p:cNvPr>
          <p:cNvSpPr/>
          <p:nvPr/>
        </p:nvSpPr>
        <p:spPr>
          <a:xfrm>
            <a:off x="10560496" y="4991075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Weiter...</a:t>
            </a:r>
          </a:p>
        </p:txBody>
      </p:sp>
    </p:spTree>
    <p:extLst>
      <p:ext uri="{BB962C8B-B14F-4D97-AF65-F5344CB8AC3E}">
        <p14:creationId xmlns:p14="http://schemas.microsoft.com/office/powerpoint/2010/main" val="318015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374C1465-BC04-4F43-9008-2C090BC958E0}"/>
              </a:ext>
            </a:extLst>
          </p:cNvPr>
          <p:cNvGraphicFramePr>
            <a:graphicFrameLocks noGrp="1"/>
          </p:cNvGraphicFramePr>
          <p:nvPr/>
        </p:nvGraphicFramePr>
        <p:xfrm>
          <a:off x="-2248" y="908720"/>
          <a:ext cx="2020253" cy="5184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253">
                  <a:extLst>
                    <a:ext uri="{9D8B030D-6E8A-4147-A177-3AD203B41FA5}">
                      <a16:colId xmlns:a16="http://schemas.microsoft.com/office/drawing/2014/main" xmlns="" val="290332862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Einführung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23961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/>
                        <a:t>Narkoseprotokoll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3487864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l"/>
                      <a:r>
                        <a:rPr lang="de-DE" b="0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Beatmung</a:t>
                      </a:r>
                      <a:endParaRPr lang="de-DE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2879699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Vitaldatenmonitor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37887400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CC62862-1038-9049-831D-4B9154540A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2200" r="64700" b="3801"/>
          <a:stretch/>
        </p:blipFill>
        <p:spPr>
          <a:xfrm rot="5400000">
            <a:off x="5219745" y="-707646"/>
            <a:ext cx="2348606" cy="56366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7A18945-9B10-3946-960F-32EECC67FA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3" t="12200" r="20426" b="3801"/>
          <a:stretch/>
        </p:blipFill>
        <p:spPr>
          <a:xfrm rot="5400000">
            <a:off x="4910798" y="1997549"/>
            <a:ext cx="2997148" cy="5606009"/>
          </a:xfrm>
          <a:prstGeom prst="rect">
            <a:avLst/>
          </a:prstGeom>
        </p:spPr>
      </p:pic>
      <p:sp>
        <p:nvSpPr>
          <p:cNvPr id="9" name="Abgerundetes Rechteck 8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BDF42E1C-CB38-F64E-B717-EBE2161F5650}"/>
              </a:ext>
            </a:extLst>
          </p:cNvPr>
          <p:cNvSpPr/>
          <p:nvPr/>
        </p:nvSpPr>
        <p:spPr>
          <a:xfrm>
            <a:off x="10560496" y="5617046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Aufgaben</a:t>
            </a:r>
          </a:p>
        </p:txBody>
      </p:sp>
      <p:sp>
        <p:nvSpPr>
          <p:cNvPr id="13" name="Abgerundetes 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87C3551-FE6A-2B46-9C8F-4164000D845C}"/>
              </a:ext>
            </a:extLst>
          </p:cNvPr>
          <p:cNvSpPr/>
          <p:nvPr/>
        </p:nvSpPr>
        <p:spPr>
          <a:xfrm>
            <a:off x="10560496" y="4991075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Weiter...</a:t>
            </a:r>
          </a:p>
        </p:txBody>
      </p:sp>
    </p:spTree>
    <p:extLst>
      <p:ext uri="{BB962C8B-B14F-4D97-AF65-F5344CB8AC3E}">
        <p14:creationId xmlns:p14="http://schemas.microsoft.com/office/powerpoint/2010/main" val="370181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374C1465-BC04-4F43-9008-2C090BC958E0}"/>
              </a:ext>
            </a:extLst>
          </p:cNvPr>
          <p:cNvGraphicFramePr>
            <a:graphicFrameLocks noGrp="1"/>
          </p:cNvGraphicFramePr>
          <p:nvPr/>
        </p:nvGraphicFramePr>
        <p:xfrm>
          <a:off x="-2248" y="908720"/>
          <a:ext cx="2137808" cy="5184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808">
                  <a:extLst>
                    <a:ext uri="{9D8B030D-6E8A-4147-A177-3AD203B41FA5}">
                      <a16:colId xmlns:a16="http://schemas.microsoft.com/office/drawing/2014/main" xmlns="" val="290332862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Einführung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23961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Narkoseprotokoll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3487864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/>
                        <a:t>Beatmung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2879699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Vitaldatenmonitor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37887400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7F5C89D-32D2-854F-BF2C-23F9DB08F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4" y="944561"/>
            <a:ext cx="7067552" cy="5300664"/>
          </a:xfrm>
          <a:prstGeom prst="rect">
            <a:avLst/>
          </a:prstGeom>
        </p:spPr>
      </p:pic>
      <p:sp>
        <p:nvSpPr>
          <p:cNvPr id="10" name="Abgerundetes Rechteck 9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A12E1042-3B3E-284E-A7E2-315D8553BC9B}"/>
              </a:ext>
            </a:extLst>
          </p:cNvPr>
          <p:cNvSpPr/>
          <p:nvPr/>
        </p:nvSpPr>
        <p:spPr>
          <a:xfrm>
            <a:off x="10560496" y="5617046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Aufgaben</a:t>
            </a:r>
          </a:p>
        </p:txBody>
      </p:sp>
      <p:sp>
        <p:nvSpPr>
          <p:cNvPr id="12" name="Abgerundetes Rechteck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156E2E1-0C5D-4240-8CA5-E9100318F8DA}"/>
              </a:ext>
            </a:extLst>
          </p:cNvPr>
          <p:cNvSpPr/>
          <p:nvPr/>
        </p:nvSpPr>
        <p:spPr>
          <a:xfrm>
            <a:off x="10560496" y="4991075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Weiter...</a:t>
            </a:r>
          </a:p>
        </p:txBody>
      </p:sp>
    </p:spTree>
    <p:extLst>
      <p:ext uri="{BB962C8B-B14F-4D97-AF65-F5344CB8AC3E}">
        <p14:creationId xmlns:p14="http://schemas.microsoft.com/office/powerpoint/2010/main" val="392938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374C1465-BC04-4F43-9008-2C090BC958E0}"/>
              </a:ext>
            </a:extLst>
          </p:cNvPr>
          <p:cNvGraphicFramePr>
            <a:graphicFrameLocks noGrp="1"/>
          </p:cNvGraphicFramePr>
          <p:nvPr/>
        </p:nvGraphicFramePr>
        <p:xfrm>
          <a:off x="-2248" y="908720"/>
          <a:ext cx="2137808" cy="5184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808">
                  <a:extLst>
                    <a:ext uri="{9D8B030D-6E8A-4147-A177-3AD203B41FA5}">
                      <a16:colId xmlns:a16="http://schemas.microsoft.com/office/drawing/2014/main" xmlns="" val="290332862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Einführung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23961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Narkoseprotokoll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3487864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Beatmung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2879699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/>
                        <a:t>Vitaldatenmonitor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37887400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FE60E135-B0C6-FB4A-939B-4DA6128FC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60" y="949415"/>
            <a:ext cx="7061080" cy="5295810"/>
          </a:xfrm>
          <a:prstGeom prst="rect">
            <a:avLst/>
          </a:prstGeom>
        </p:spPr>
      </p:pic>
      <p:sp>
        <p:nvSpPr>
          <p:cNvPr id="9" name="Abgerundetes Rechteck 8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63DFCD8B-0AE6-E34D-8252-1713F14A321B}"/>
              </a:ext>
            </a:extLst>
          </p:cNvPr>
          <p:cNvSpPr/>
          <p:nvPr/>
        </p:nvSpPr>
        <p:spPr>
          <a:xfrm>
            <a:off x="10560496" y="5617046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Aufgaben</a:t>
            </a:r>
          </a:p>
        </p:txBody>
      </p:sp>
      <p:sp>
        <p:nvSpPr>
          <p:cNvPr id="11" name="Abgerundetes 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42AA4D6-0296-9C4E-8E40-123A006A96B6}"/>
              </a:ext>
            </a:extLst>
          </p:cNvPr>
          <p:cNvSpPr/>
          <p:nvPr/>
        </p:nvSpPr>
        <p:spPr>
          <a:xfrm>
            <a:off x="10560496" y="4991075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Weiter...</a:t>
            </a:r>
          </a:p>
        </p:txBody>
      </p:sp>
    </p:spTree>
    <p:extLst>
      <p:ext uri="{BB962C8B-B14F-4D97-AF65-F5344CB8AC3E}">
        <p14:creationId xmlns:p14="http://schemas.microsoft.com/office/powerpoint/2010/main" val="358834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374C1465-BC04-4F43-9008-2C090BC958E0}"/>
              </a:ext>
            </a:extLst>
          </p:cNvPr>
          <p:cNvGraphicFramePr>
            <a:graphicFrameLocks noGrp="1"/>
          </p:cNvGraphicFramePr>
          <p:nvPr/>
        </p:nvGraphicFramePr>
        <p:xfrm>
          <a:off x="-2248" y="908720"/>
          <a:ext cx="2137808" cy="5184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808">
                  <a:extLst>
                    <a:ext uri="{9D8B030D-6E8A-4147-A177-3AD203B41FA5}">
                      <a16:colId xmlns:a16="http://schemas.microsoft.com/office/drawing/2014/main" xmlns="" val="290332862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Einführung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23961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Narkoseprotokoll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3487864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Beatmung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2879699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Vitaldatenmonitor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37887400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EE22F211-CFB0-B743-B5E8-73BB474CFE76}"/>
              </a:ext>
            </a:extLst>
          </p:cNvPr>
          <p:cNvSpPr txBox="1"/>
          <p:nvPr/>
        </p:nvSpPr>
        <p:spPr>
          <a:xfrm>
            <a:off x="2639616" y="980728"/>
            <a:ext cx="7488832" cy="443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de-DE" b="1" dirty="0"/>
              <a:t>Bitte nutzen Sie die </a:t>
            </a:r>
            <a:r>
              <a:rPr lang="de-DE" b="1" dirty="0" err="1"/>
              <a:t>eGENA</a:t>
            </a:r>
            <a:r>
              <a:rPr lang="de-DE" b="1" dirty="0"/>
              <a:t> App zur Bearbeitung des Zwischenfalls.</a:t>
            </a:r>
          </a:p>
          <a:p>
            <a:pPr marL="285750" indent="-285750" algn="just">
              <a:lnSpc>
                <a:spcPct val="200000"/>
              </a:lnSpc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dirty="0"/>
              <a:t>Welche Verdachtsdiagnose haben Sie?</a:t>
            </a:r>
          </a:p>
          <a:p>
            <a:pPr marL="285750" indent="-285750" algn="just">
              <a:lnSpc>
                <a:spcPct val="200000"/>
              </a:lnSpc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dirty="0"/>
              <a:t>Rufen Sie die entsprechende Checkliste innerhalb von </a:t>
            </a:r>
            <a:r>
              <a:rPr lang="de-DE" dirty="0" err="1"/>
              <a:t>eGENA</a:t>
            </a:r>
            <a:r>
              <a:rPr lang="de-DE" dirty="0"/>
              <a:t> auf.</a:t>
            </a:r>
          </a:p>
          <a:p>
            <a:pPr marL="285750" indent="-285750" algn="just">
              <a:lnSpc>
                <a:spcPct val="200000"/>
              </a:lnSpc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dirty="0"/>
              <a:t>Gehen Sie mit Ihrem Teampartner die Items der Checkliste gemeinsam anhand des Falls durch.</a:t>
            </a:r>
          </a:p>
          <a:p>
            <a:pPr marL="285750" indent="-285750" algn="just">
              <a:lnSpc>
                <a:spcPct val="200000"/>
              </a:lnSpc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dirty="0"/>
              <a:t>An welchen Stellen könnte die Checkliste in ihrer Klinik noch an lokale Begebenheiten angepasst werden?</a:t>
            </a:r>
          </a:p>
        </p:txBody>
      </p:sp>
      <p:sp>
        <p:nvSpPr>
          <p:cNvPr id="9" name="Abgerundetes Rechteck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A797A605-5974-EF45-B8C7-7304BE2DFF0C}"/>
              </a:ext>
            </a:extLst>
          </p:cNvPr>
          <p:cNvSpPr/>
          <p:nvPr/>
        </p:nvSpPr>
        <p:spPr>
          <a:xfrm>
            <a:off x="10560496" y="5617046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Einführung</a:t>
            </a:r>
          </a:p>
        </p:txBody>
      </p:sp>
    </p:spTree>
    <p:extLst>
      <p:ext uri="{BB962C8B-B14F-4D97-AF65-F5344CB8AC3E}">
        <p14:creationId xmlns:p14="http://schemas.microsoft.com/office/powerpoint/2010/main" val="31573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Macintosh PowerPoint</Application>
  <PresentationFormat>Breitbild</PresentationFormat>
  <Paragraphs>41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Standarddesign</vt:lpstr>
      <vt:lpstr>Elektronische Gedächtnis- und Entscheidungshilfe für Notfälle in der Anästhesiologie: eGENA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Dichtjar</dc:creator>
  <cp:lastModifiedBy>Michael St.Pierre</cp:lastModifiedBy>
  <cp:revision>170</cp:revision>
  <cp:lastPrinted>2011-06-05T09:41:49Z</cp:lastPrinted>
  <dcterms:created xsi:type="dcterms:W3CDTF">2010-03-03T15:04:50Z</dcterms:created>
  <dcterms:modified xsi:type="dcterms:W3CDTF">2020-06-20T15:53:17Z</dcterms:modified>
</cp:coreProperties>
</file>