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6" r:id="rId2"/>
    <p:sldId id="288" r:id="rId3"/>
    <p:sldId id="289" r:id="rId4"/>
    <p:sldId id="291" r:id="rId5"/>
    <p:sldId id="292" r:id="rId6"/>
  </p:sldIdLst>
  <p:sldSz cx="12192000" cy="6858000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508C"/>
    <a:srgbClr val="000099"/>
    <a:srgbClr val="008BEA"/>
    <a:srgbClr val="F67B00"/>
    <a:srgbClr val="0099FF"/>
    <a:srgbClr val="0092F6"/>
    <a:srgbClr val="EAEAEA"/>
    <a:srgbClr val="6699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7" autoAdjust="0"/>
    <p:restoredTop sz="97554" autoAdjust="0"/>
  </p:normalViewPr>
  <p:slideViewPr>
    <p:cSldViewPr>
      <p:cViewPr varScale="1">
        <p:scale>
          <a:sx n="178" d="100"/>
          <a:sy n="178" d="100"/>
        </p:scale>
        <p:origin x="200" y="592"/>
      </p:cViewPr>
      <p:guideLst>
        <p:guide orient="horz" pos="2160"/>
        <p:guide pos="3840"/>
      </p:guideLst>
    </p:cSldViewPr>
  </p:slideViewPr>
  <p:notesTextViewPr>
    <p:cViewPr>
      <p:scale>
        <a:sx n="120" d="100"/>
        <a:sy n="1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60" y="-10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9EA1D760-39F5-48CB-BC5F-DD86BFFA37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842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9AF5E1B8-F6C4-4C01-924C-99BE9FD7ADCB}" type="datetimeFigureOut">
              <a:rPr lang="de-DE"/>
              <a:pPr>
                <a:defRPr/>
              </a:pPr>
              <a:t>20.06.20</a:t>
            </a:fld>
            <a:endParaRPr lang="de-D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183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76900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463EC455-EE5F-40B3-AC97-CEF0CF9F0D9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637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de-DE" dirty="0"/>
              <a:t>Autor bearbeiten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F2A99A48-B297-4E4F-A862-612AF618F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Veranstaltung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="" xmlns:a16="http://schemas.microsoft.com/office/drawing/2014/main" id="{405DD8DD-F70D-144C-A82E-543DE422FED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96300" y="6308726"/>
            <a:ext cx="2844800" cy="3333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endParaRPr lang="de-DE" sz="1400"/>
          </a:p>
        </p:txBody>
      </p:sp>
      <p:sp>
        <p:nvSpPr>
          <p:cNvPr id="11" name="Line 14">
            <a:extLst>
              <a:ext uri="{FF2B5EF4-FFF2-40B4-BE49-F238E27FC236}">
                <a16:creationId xmlns="" xmlns:a16="http://schemas.microsoft.com/office/drawing/2014/main" id="{54ADBE14-E3A5-8D45-A0F1-93BA7F59CCF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908050"/>
            <a:ext cx="121920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2" name="Inhaltsplatzhalter 2">
            <a:extLst>
              <a:ext uri="{FF2B5EF4-FFF2-40B4-BE49-F238E27FC236}">
                <a16:creationId xmlns="" xmlns:a16="http://schemas.microsoft.com/office/drawing/2014/main" id="{22623EF5-E521-7F49-BCA2-6CC00E405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6758"/>
            <a:ext cx="10972800" cy="4929405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="" xmlns:a16="http://schemas.microsoft.com/office/drawing/2014/main" id="{B3337190-C5C8-2746-9E5F-57FE367AF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de-DE" dirty="0"/>
              <a:t>Autor bearbeiten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17" name="Rectangle 5">
            <a:extLst>
              <a:ext uri="{FF2B5EF4-FFF2-40B4-BE49-F238E27FC236}">
                <a16:creationId xmlns="" xmlns:a16="http://schemas.microsoft.com/office/drawing/2014/main" id="{0A936D0D-98BE-0848-AB8C-764A6A30C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Veranstaltung bearbeiten</a:t>
            </a:r>
          </a:p>
        </p:txBody>
      </p:sp>
    </p:spTree>
    <p:extLst>
      <p:ext uri="{BB962C8B-B14F-4D97-AF65-F5344CB8AC3E}">
        <p14:creationId xmlns:p14="http://schemas.microsoft.com/office/powerpoint/2010/main" val="106398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191683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3364493"/>
            <a:ext cx="10363200" cy="71257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de-DE" dirty="0"/>
              <a:t>Autor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Veranstaltung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908720"/>
            <a:ext cx="10972800" cy="57626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4044"/>
            <a:ext cx="5384800" cy="45221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4044"/>
            <a:ext cx="5384800" cy="45221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 algn="ctr">
              <a:defRPr/>
            </a:pPr>
            <a:r>
              <a:rPr lang="de-DE" dirty="0"/>
              <a:t>Autor bearbeiten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Veranstaltung bearbeiten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543" y="731837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88840"/>
            <a:ext cx="5386917" cy="8170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924943"/>
            <a:ext cx="5386917" cy="32012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2310" y="1988840"/>
            <a:ext cx="5389033" cy="8170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924943"/>
            <a:ext cx="5389033" cy="32012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 algn="ctr">
              <a:defRPr/>
            </a:pPr>
            <a:r>
              <a:rPr lang="de-DE" dirty="0"/>
              <a:t>Autor bearbeiten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Veranstaltung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486" y="908720"/>
            <a:ext cx="10972800" cy="57626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 algn="ctr">
              <a:defRPr/>
            </a:pPr>
            <a:r>
              <a:rPr lang="de-DE" dirty="0"/>
              <a:t>Autor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Veranstaltung bearbeiten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 algn="ctr">
              <a:defRPr/>
            </a:pPr>
            <a:r>
              <a:rPr lang="de-DE" dirty="0"/>
              <a:t>Autor bearbeiten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Veranstaltung bearbeiten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1770" y="980728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980728"/>
            <a:ext cx="6815667" cy="51454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2261839"/>
            <a:ext cx="4011084" cy="38643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de-DE" dirty="0"/>
              <a:t>Autor bearbeiten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Veranstaltung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900360"/>
            <a:ext cx="10972800" cy="57626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09600" y="1628800"/>
            <a:ext cx="10972800" cy="4497363"/>
          </a:xfrm>
        </p:spPr>
        <p:txBody>
          <a:bodyPr/>
          <a:lstStyle/>
          <a:p>
            <a:pPr lvl="0"/>
            <a:endParaRPr lang="de-DE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de-DE" dirty="0"/>
              <a:t>Autor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Veranstaltung bearbeiten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="" xmlns:a16="http://schemas.microsoft.com/office/drawing/2014/main" id="{20422A88-0780-444F-B580-ABE312C8EF58}"/>
              </a:ext>
            </a:extLst>
          </p:cNvPr>
          <p:cNvSpPr txBox="1"/>
          <p:nvPr userDrawn="1"/>
        </p:nvSpPr>
        <p:spPr>
          <a:xfrm>
            <a:off x="1597572" y="65479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052513"/>
            <a:ext cx="10972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16113"/>
            <a:ext cx="109728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8496300" y="6245225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endParaRPr lang="de-D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9" name="Line 15"/>
          <p:cNvSpPr>
            <a:spLocks noChangeShapeType="1"/>
          </p:cNvSpPr>
          <p:nvPr userDrawn="1"/>
        </p:nvSpPr>
        <p:spPr bwMode="auto">
          <a:xfrm>
            <a:off x="0" y="908050"/>
            <a:ext cx="121920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="" xmlns:a16="http://schemas.microsoft.com/office/drawing/2014/main" id="{D2BA9AD4-CBDA-AB4E-99AB-70D7C3733BB3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696" y="-257968"/>
            <a:ext cx="3035300" cy="1612900"/>
          </a:xfrm>
          <a:prstGeom prst="rect">
            <a:avLst/>
          </a:prstGeom>
        </p:spPr>
      </p:pic>
      <p:sp>
        <p:nvSpPr>
          <p:cNvPr id="14" name="Rectangle 4">
            <a:extLst>
              <a:ext uri="{FF2B5EF4-FFF2-40B4-BE49-F238E27FC236}">
                <a16:creationId xmlns="" xmlns:a16="http://schemas.microsoft.com/office/drawing/2014/main" id="{736BCFE9-D618-B34C-AC8A-C95198B4FB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Autor bearbeiten</a:t>
            </a:r>
          </a:p>
          <a:p>
            <a:pPr>
              <a:defRPr/>
            </a:pP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29FFAB9-B8EE-0C42-99B7-7BD8FCA783E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904312" y="202917"/>
            <a:ext cx="3202459" cy="586071"/>
          </a:xfrm>
          <a:prstGeom prst="rect">
            <a:avLst/>
          </a:prstGeom>
        </p:spPr>
      </p:pic>
      <p:sp>
        <p:nvSpPr>
          <p:cNvPr id="17" name="Rectangle 5">
            <a:extLst>
              <a:ext uri="{FF2B5EF4-FFF2-40B4-BE49-F238E27FC236}">
                <a16:creationId xmlns="" xmlns:a16="http://schemas.microsoft.com/office/drawing/2014/main" id="{765343FF-7307-5444-A531-F984ECC685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1" y="6245225"/>
            <a:ext cx="4425951" cy="476250"/>
          </a:xfrm>
          <a:prstGeom prst="rect">
            <a:avLst/>
          </a:prstGeom>
          <a:ln/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Veranstaltung bearbeiten</a:t>
            </a:r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C8CA465B-0F65-4C4B-A7A1-F02F223746A2}"/>
              </a:ext>
            </a:extLst>
          </p:cNvPr>
          <p:cNvSpPr txBox="1"/>
          <p:nvPr userDrawn="1"/>
        </p:nvSpPr>
        <p:spPr>
          <a:xfrm>
            <a:off x="8904312" y="6352544"/>
            <a:ext cx="2678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err="1">
                <a:solidFill>
                  <a:srgbClr val="06508C"/>
                </a:solidFill>
              </a:rPr>
              <a:t>Cognitive</a:t>
            </a:r>
            <a:r>
              <a:rPr lang="de-DE" sz="1100" dirty="0">
                <a:solidFill>
                  <a:srgbClr val="06508C"/>
                </a:solidFill>
              </a:rPr>
              <a:t> </a:t>
            </a:r>
            <a:r>
              <a:rPr lang="de-DE" sz="1100" dirty="0" err="1">
                <a:solidFill>
                  <a:srgbClr val="06508C"/>
                </a:solidFill>
              </a:rPr>
              <a:t>Aid</a:t>
            </a:r>
            <a:r>
              <a:rPr lang="de-DE" sz="1100" dirty="0">
                <a:solidFill>
                  <a:srgbClr val="06508C"/>
                </a:solidFill>
              </a:rPr>
              <a:t> Working Group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3" r:id="rId9"/>
    <p:sldLayoutId id="2147483664" r:id="rId10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6508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BE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BE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BE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BE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6508C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6508C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6508C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6508C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6508C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66FF"/>
        </a:buClr>
        <a:buChar char="-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66FF"/>
        </a:buClr>
        <a:buChar char="-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66FF"/>
        </a:buClr>
        <a:buChar char="-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66FF"/>
        </a:buClr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Relationship Id="rId3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Relationship Id="rId3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4.xml"/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="" xmlns:a16="http://schemas.microsoft.com/office/drawing/2014/main" id="{77140095-C62D-D54D-B469-E60EC2C4B9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Elektronische Gedächtnis- und Entscheidungshilfe für Notfälle in der Anästhesiologie: </a:t>
            </a:r>
            <a:r>
              <a:rPr lang="de-DE" dirty="0" err="1"/>
              <a:t>eGENA</a:t>
            </a:r>
            <a:endParaRPr lang="de-DE" dirty="0"/>
          </a:p>
        </p:txBody>
      </p:sp>
      <p:sp>
        <p:nvSpPr>
          <p:cNvPr id="7" name="Untertitel 6">
            <a:extLst>
              <a:ext uri="{FF2B5EF4-FFF2-40B4-BE49-F238E27FC236}">
                <a16:creationId xmlns="" xmlns:a16="http://schemas.microsoft.com/office/drawing/2014/main" id="{633F0565-8CDD-614D-AD1A-1B0A894E80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Modul III: Mock-</a:t>
            </a:r>
            <a:r>
              <a:rPr lang="de-DE" dirty="0" err="1"/>
              <a:t>Up</a:t>
            </a:r>
            <a:r>
              <a:rPr lang="de-DE" dirty="0"/>
              <a:t> Training</a:t>
            </a:r>
          </a:p>
        </p:txBody>
      </p:sp>
    </p:spTree>
    <p:extLst>
      <p:ext uri="{BB962C8B-B14F-4D97-AF65-F5344CB8AC3E}">
        <p14:creationId xmlns:p14="http://schemas.microsoft.com/office/powerpoint/2010/main" val="254423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="" xmlns:a16="http://schemas.microsoft.com/office/drawing/2014/main" id="{374C1465-BC04-4F43-9008-2C090BC95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08349"/>
              </p:ext>
            </p:extLst>
          </p:nvPr>
        </p:nvGraphicFramePr>
        <p:xfrm>
          <a:off x="-2248" y="908720"/>
          <a:ext cx="2137808" cy="3888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7808">
                  <a:extLst>
                    <a:ext uri="{9D8B030D-6E8A-4147-A177-3AD203B41FA5}">
                      <a16:colId xmlns="" xmlns:a16="http://schemas.microsoft.com/office/drawing/2014/main" val="290332862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r>
                        <a:rPr lang="de-DE" dirty="0"/>
                        <a:t>Einführung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623961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>
                              <a:lumMod val="85000"/>
                            </a:schemeClr>
                          </a:solidFill>
                          <a:hlinkClick r:id="rId2" action="ppaction://hlinksldjump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Narkoseprotokoll</a:t>
                      </a:r>
                      <a:endParaRPr lang="de-D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3487864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>
                              <a:lumMod val="85000"/>
                            </a:schemeClr>
                          </a:solidFill>
                          <a:hlinkClick r:id="rId3" action="ppaction://hlinksldjump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Vitaldatenmonitor</a:t>
                      </a:r>
                      <a:endParaRPr lang="de-D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37887400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="" xmlns:a16="http://schemas.microsoft.com/office/drawing/2014/main" id="{EE22F211-CFB0-B743-B5E8-73BB474CFE76}"/>
              </a:ext>
            </a:extLst>
          </p:cNvPr>
          <p:cNvSpPr txBox="1"/>
          <p:nvPr/>
        </p:nvSpPr>
        <p:spPr>
          <a:xfrm>
            <a:off x="2639616" y="980728"/>
            <a:ext cx="7488832" cy="4438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de-DE" dirty="0"/>
              <a:t>Sie führen Aufsicht im gynäkologischen OP-Bereich und bekommen einen Anruf von einer Anästhesiepflegekraft aus dem Kreißsaal.</a:t>
            </a:r>
          </a:p>
          <a:p>
            <a:pPr algn="just">
              <a:lnSpc>
                <a:spcPct val="200000"/>
              </a:lnSpc>
            </a:pPr>
            <a:r>
              <a:rPr lang="de-DE" dirty="0"/>
              <a:t>Ein Kollege im dritten Weiterbildungsjahr hat bei einer jungen Patientin für eine eilige Sectio </a:t>
            </a:r>
            <a:r>
              <a:rPr lang="de-DE" dirty="0" err="1"/>
              <a:t>cesarea</a:t>
            </a:r>
            <a:r>
              <a:rPr lang="de-DE" dirty="0"/>
              <a:t> eine Spinalanästhesie durchgeführt. Noch vor Hautschnitt klagt die Patientin über Luftnot und kribbeln in den Händen. Zudem wird sie zunehmend </a:t>
            </a:r>
            <a:r>
              <a:rPr lang="de-DE" dirty="0" err="1"/>
              <a:t>bradykard</a:t>
            </a:r>
            <a:r>
              <a:rPr lang="de-DE" dirty="0"/>
              <a:t>.</a:t>
            </a:r>
          </a:p>
          <a:p>
            <a:pPr algn="just">
              <a:lnSpc>
                <a:spcPct val="200000"/>
              </a:lnSpc>
            </a:pPr>
            <a:r>
              <a:rPr lang="de-DE" dirty="0"/>
              <a:t>Die Patientin hat keine Vorerkrankungen oder Allergien.</a:t>
            </a:r>
          </a:p>
          <a:p>
            <a:pPr algn="just">
              <a:lnSpc>
                <a:spcPct val="200000"/>
              </a:lnSpc>
            </a:pPr>
            <a:r>
              <a:rPr lang="de-DE" dirty="0"/>
              <a:t>Alter: 32 Jahre	Gewicht: 83 kg	Größe 173 cm	ASA I</a:t>
            </a:r>
          </a:p>
        </p:txBody>
      </p:sp>
      <p:sp>
        <p:nvSpPr>
          <p:cNvPr id="7" name="Abgerundetes Rechteck 6">
            <a:hlinkClick r:id="" action="ppaction://hlinkshowjump?jump=lastslide"/>
            <a:extLst>
              <a:ext uri="{FF2B5EF4-FFF2-40B4-BE49-F238E27FC236}">
                <a16:creationId xmlns="" xmlns:a16="http://schemas.microsoft.com/office/drawing/2014/main" id="{690213ED-BDCD-0345-89F3-43951EBF9FC2}"/>
              </a:ext>
            </a:extLst>
          </p:cNvPr>
          <p:cNvSpPr/>
          <p:nvPr/>
        </p:nvSpPr>
        <p:spPr>
          <a:xfrm>
            <a:off x="10560496" y="5617046"/>
            <a:ext cx="1440160" cy="47625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Aufgaben</a:t>
            </a:r>
          </a:p>
        </p:txBody>
      </p:sp>
      <p:sp>
        <p:nvSpPr>
          <p:cNvPr id="10" name="Abgerundetes Rechteck 9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BCD61265-AA4D-874D-8D41-67DC44F356C7}"/>
              </a:ext>
            </a:extLst>
          </p:cNvPr>
          <p:cNvSpPr/>
          <p:nvPr/>
        </p:nvSpPr>
        <p:spPr>
          <a:xfrm>
            <a:off x="10560496" y="4991075"/>
            <a:ext cx="1440160" cy="47625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Weiter...</a:t>
            </a:r>
          </a:p>
        </p:txBody>
      </p:sp>
    </p:spTree>
    <p:extLst>
      <p:ext uri="{BB962C8B-B14F-4D97-AF65-F5344CB8AC3E}">
        <p14:creationId xmlns:p14="http://schemas.microsoft.com/office/powerpoint/2010/main" val="318015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="" xmlns:a16="http://schemas.microsoft.com/office/drawing/2014/main" id="{374C1465-BC04-4F43-9008-2C090BC95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61212"/>
              </p:ext>
            </p:extLst>
          </p:nvPr>
        </p:nvGraphicFramePr>
        <p:xfrm>
          <a:off x="-2248" y="908720"/>
          <a:ext cx="2020253" cy="3888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0253">
                  <a:extLst>
                    <a:ext uri="{9D8B030D-6E8A-4147-A177-3AD203B41FA5}">
                      <a16:colId xmlns="" xmlns:a16="http://schemas.microsoft.com/office/drawing/2014/main" val="290332862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>
                              <a:lumMod val="85000"/>
                            </a:schemeClr>
                          </a:solidFill>
                          <a:hlinkClick r:id="rId2" action="ppaction://hlinksldjump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Einführung</a:t>
                      </a:r>
                      <a:endParaRPr lang="de-D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623961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lang="de-DE" dirty="0"/>
                        <a:t>Narkoseprotokoll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3487864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>
                              <a:lumMod val="85000"/>
                            </a:schemeClr>
                          </a:solidFill>
                          <a:hlinkClick r:id="rId3" action="ppaction://hlinksldjump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Vitaldatenmonitor</a:t>
                      </a:r>
                      <a:endParaRPr lang="de-D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37887400"/>
                  </a:ext>
                </a:extLst>
              </a:tr>
            </a:tbl>
          </a:graphicData>
        </a:graphic>
      </p:graphicFrame>
      <p:sp>
        <p:nvSpPr>
          <p:cNvPr id="9" name="Abgerundetes Rechteck 8">
            <a:hlinkClick r:id="" action="ppaction://hlinkshowjump?jump=lastslide"/>
            <a:extLst>
              <a:ext uri="{FF2B5EF4-FFF2-40B4-BE49-F238E27FC236}">
                <a16:creationId xmlns="" xmlns:a16="http://schemas.microsoft.com/office/drawing/2014/main" id="{BDF42E1C-CB38-F64E-B717-EBE2161F5650}"/>
              </a:ext>
            </a:extLst>
          </p:cNvPr>
          <p:cNvSpPr/>
          <p:nvPr/>
        </p:nvSpPr>
        <p:spPr>
          <a:xfrm>
            <a:off x="10560496" y="5617046"/>
            <a:ext cx="1440160" cy="47625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Aufgaben</a:t>
            </a:r>
          </a:p>
        </p:txBody>
      </p:sp>
      <p:sp>
        <p:nvSpPr>
          <p:cNvPr id="13" name="Abgerundetes Rechteck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087C3551-FE6A-2B46-9C8F-4164000D845C}"/>
              </a:ext>
            </a:extLst>
          </p:cNvPr>
          <p:cNvSpPr/>
          <p:nvPr/>
        </p:nvSpPr>
        <p:spPr>
          <a:xfrm>
            <a:off x="10560496" y="4991075"/>
            <a:ext cx="1440160" cy="47625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Weiter...</a:t>
            </a:r>
          </a:p>
        </p:txBody>
      </p:sp>
    </p:spTree>
    <p:extLst>
      <p:ext uri="{BB962C8B-B14F-4D97-AF65-F5344CB8AC3E}">
        <p14:creationId xmlns:p14="http://schemas.microsoft.com/office/powerpoint/2010/main" val="370181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="" xmlns:a16="http://schemas.microsoft.com/office/drawing/2014/main" id="{374C1465-BC04-4F43-9008-2C090BC95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85750"/>
              </p:ext>
            </p:extLst>
          </p:nvPr>
        </p:nvGraphicFramePr>
        <p:xfrm>
          <a:off x="-2248" y="908720"/>
          <a:ext cx="2137808" cy="3888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7808">
                  <a:extLst>
                    <a:ext uri="{9D8B030D-6E8A-4147-A177-3AD203B41FA5}">
                      <a16:colId xmlns="" xmlns:a16="http://schemas.microsoft.com/office/drawing/2014/main" val="290332862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>
                              <a:lumMod val="85000"/>
                            </a:schemeClr>
                          </a:solidFill>
                          <a:hlinkClick r:id="rId2" action="ppaction://hlinksldjump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Einführung</a:t>
                      </a:r>
                      <a:endParaRPr lang="de-D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623961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>
                              <a:lumMod val="85000"/>
                            </a:schemeClr>
                          </a:solidFill>
                          <a:hlinkClick r:id="rId3" action="ppaction://hlinksldjump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Narkoseprotokoll</a:t>
                      </a:r>
                      <a:endParaRPr lang="de-D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3487864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lang="de-DE" dirty="0"/>
                        <a:t>Vitaldatenmonitor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37887400"/>
                  </a:ext>
                </a:extLst>
              </a:tr>
            </a:tbl>
          </a:graphicData>
        </a:graphic>
      </p:graphicFrame>
      <p:sp>
        <p:nvSpPr>
          <p:cNvPr id="9" name="Abgerundetes Rechteck 8">
            <a:hlinkClick r:id="" action="ppaction://hlinkshowjump?jump=lastslide"/>
            <a:extLst>
              <a:ext uri="{FF2B5EF4-FFF2-40B4-BE49-F238E27FC236}">
                <a16:creationId xmlns="" xmlns:a16="http://schemas.microsoft.com/office/drawing/2014/main" id="{63DFCD8B-0AE6-E34D-8252-1713F14A321B}"/>
              </a:ext>
            </a:extLst>
          </p:cNvPr>
          <p:cNvSpPr/>
          <p:nvPr/>
        </p:nvSpPr>
        <p:spPr>
          <a:xfrm>
            <a:off x="10560496" y="5617046"/>
            <a:ext cx="1440160" cy="47625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Aufgaben</a:t>
            </a:r>
          </a:p>
        </p:txBody>
      </p:sp>
      <p:sp>
        <p:nvSpPr>
          <p:cNvPr id="11" name="Abgerundetes Rechteck 10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842AA4D6-0296-9C4E-8E40-123A006A96B6}"/>
              </a:ext>
            </a:extLst>
          </p:cNvPr>
          <p:cNvSpPr/>
          <p:nvPr/>
        </p:nvSpPr>
        <p:spPr>
          <a:xfrm>
            <a:off x="10560496" y="4991075"/>
            <a:ext cx="1440160" cy="47625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Weiter...</a:t>
            </a:r>
          </a:p>
        </p:txBody>
      </p:sp>
      <p:pic>
        <p:nvPicPr>
          <p:cNvPr id="7" name="Grafik 6" descr="Ein Bild, das Text, Laptop, Bildschirm, schwarz enthält.&#10;&#10;Automatisch generierte Beschreibung">
            <a:extLst>
              <a:ext uri="{FF2B5EF4-FFF2-40B4-BE49-F238E27FC236}">
                <a16:creationId xmlns="" xmlns:a16="http://schemas.microsoft.com/office/drawing/2014/main" id="{9ECE8BEA-DD72-C14E-9DBB-7DEC527A85B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4"/>
          <a:stretch/>
        </p:blipFill>
        <p:spPr>
          <a:xfrm>
            <a:off x="2603612" y="1070738"/>
            <a:ext cx="6984776" cy="502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348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="" xmlns:a16="http://schemas.microsoft.com/office/drawing/2014/main" id="{374C1465-BC04-4F43-9008-2C090BC95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134539"/>
              </p:ext>
            </p:extLst>
          </p:nvPr>
        </p:nvGraphicFramePr>
        <p:xfrm>
          <a:off x="-2248" y="908720"/>
          <a:ext cx="2137808" cy="3888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7808">
                  <a:extLst>
                    <a:ext uri="{9D8B030D-6E8A-4147-A177-3AD203B41FA5}">
                      <a16:colId xmlns="" xmlns:a16="http://schemas.microsoft.com/office/drawing/2014/main" val="290332862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bg1">
                              <a:lumMod val="85000"/>
                            </a:schemeClr>
                          </a:solidFill>
                          <a:hlinkClick r:id="rId2" action="ppaction://hlinksldjump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Einführung</a:t>
                      </a:r>
                      <a:endParaRPr lang="de-D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623961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>
                              <a:lumMod val="85000"/>
                            </a:schemeClr>
                          </a:solidFill>
                          <a:hlinkClick r:id="rId3" action="ppaction://hlinksldjump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Narkoseprotokoll</a:t>
                      </a:r>
                      <a:endParaRPr lang="de-D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3487864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>
                              <a:lumMod val="85000"/>
                            </a:schemeClr>
                          </a:solidFill>
                          <a:hlinkClick r:id="rId4" action="ppaction://hlinksldjump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Vitaldatenmonitor</a:t>
                      </a:r>
                      <a:endParaRPr lang="de-D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37887400"/>
                  </a:ext>
                </a:extLst>
              </a:tr>
            </a:tbl>
          </a:graphicData>
        </a:graphic>
      </p:graphicFrame>
      <p:sp>
        <p:nvSpPr>
          <p:cNvPr id="9" name="Abgerundetes Rechteck 8">
            <a:hlinkClick r:id="rId2" action="ppaction://hlinksldjump"/>
            <a:extLst>
              <a:ext uri="{FF2B5EF4-FFF2-40B4-BE49-F238E27FC236}">
                <a16:creationId xmlns="" xmlns:a16="http://schemas.microsoft.com/office/drawing/2014/main" id="{A797A605-5974-EF45-B8C7-7304BE2DFF0C}"/>
              </a:ext>
            </a:extLst>
          </p:cNvPr>
          <p:cNvSpPr/>
          <p:nvPr/>
        </p:nvSpPr>
        <p:spPr>
          <a:xfrm>
            <a:off x="10560496" y="5617046"/>
            <a:ext cx="1440160" cy="47625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Home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="" xmlns:a16="http://schemas.microsoft.com/office/drawing/2014/main" id="{3E3D3DA7-2967-5146-A9A2-C39F6A711CAC}"/>
              </a:ext>
            </a:extLst>
          </p:cNvPr>
          <p:cNvSpPr txBox="1"/>
          <p:nvPr/>
        </p:nvSpPr>
        <p:spPr>
          <a:xfrm>
            <a:off x="2639616" y="980728"/>
            <a:ext cx="7488832" cy="4438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de-DE" b="1" dirty="0"/>
              <a:t>Bitte nutzen Sie die </a:t>
            </a:r>
            <a:r>
              <a:rPr lang="de-DE" b="1" dirty="0" err="1"/>
              <a:t>eGENA</a:t>
            </a:r>
            <a:r>
              <a:rPr lang="de-DE" b="1" dirty="0"/>
              <a:t> App zur Bearbeitung des Zwischenfalls.</a:t>
            </a:r>
          </a:p>
          <a:p>
            <a:pPr marL="285750" indent="-285750" algn="just">
              <a:lnSpc>
                <a:spcPct val="200000"/>
              </a:lnSpc>
              <a:buClr>
                <a:srgbClr val="06508C"/>
              </a:buClr>
              <a:buFont typeface="Arial" panose="020B0604020202020204" pitchFamily="34" charset="0"/>
              <a:buChar char="•"/>
            </a:pPr>
            <a:r>
              <a:rPr lang="de-DE" dirty="0"/>
              <a:t>Welche Verdachtsdiagnose haben Sie?</a:t>
            </a:r>
          </a:p>
          <a:p>
            <a:pPr marL="285750" indent="-285750" algn="just">
              <a:lnSpc>
                <a:spcPct val="200000"/>
              </a:lnSpc>
              <a:buClr>
                <a:srgbClr val="06508C"/>
              </a:buClr>
              <a:buFont typeface="Arial" panose="020B0604020202020204" pitchFamily="34" charset="0"/>
              <a:buChar char="•"/>
            </a:pPr>
            <a:r>
              <a:rPr lang="de-DE" dirty="0"/>
              <a:t>Rufen Sie die entsprechende Checkliste innerhalb von </a:t>
            </a:r>
            <a:r>
              <a:rPr lang="de-DE" dirty="0" err="1"/>
              <a:t>eGENA</a:t>
            </a:r>
            <a:r>
              <a:rPr lang="de-DE" dirty="0"/>
              <a:t> auf.</a:t>
            </a:r>
          </a:p>
          <a:p>
            <a:pPr marL="285750" indent="-285750" algn="just">
              <a:lnSpc>
                <a:spcPct val="200000"/>
              </a:lnSpc>
              <a:buClr>
                <a:srgbClr val="06508C"/>
              </a:buClr>
              <a:buFont typeface="Arial" panose="020B0604020202020204" pitchFamily="34" charset="0"/>
              <a:buChar char="•"/>
            </a:pPr>
            <a:r>
              <a:rPr lang="de-DE" dirty="0"/>
              <a:t>Gehen Sie mit Ihrem Teampartner die Items der Checkliste gemeinsam anhand des Falls durch.</a:t>
            </a:r>
          </a:p>
          <a:p>
            <a:pPr marL="285750" indent="-285750" algn="just">
              <a:lnSpc>
                <a:spcPct val="200000"/>
              </a:lnSpc>
              <a:buClr>
                <a:srgbClr val="06508C"/>
              </a:buClr>
              <a:buFont typeface="Arial" panose="020B0604020202020204" pitchFamily="34" charset="0"/>
              <a:buChar char="•"/>
            </a:pPr>
            <a:r>
              <a:rPr lang="de-DE" dirty="0"/>
              <a:t>An welchen Stellen könnte die Checkliste in ihrer Klinik noch an lokale Begebenheiten angepasst werden?</a:t>
            </a:r>
          </a:p>
        </p:txBody>
      </p:sp>
    </p:spTree>
    <p:extLst>
      <p:ext uri="{BB962C8B-B14F-4D97-AF65-F5344CB8AC3E}">
        <p14:creationId xmlns:p14="http://schemas.microsoft.com/office/powerpoint/2010/main" val="315731441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Macintosh PowerPoint</Application>
  <PresentationFormat>Breitbild</PresentationFormat>
  <Paragraphs>30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Standarddesign</vt:lpstr>
      <vt:lpstr>Elektronische Gedächtnis- und Entscheidungshilfe für Notfälle in der Anästhesiologie: eGENA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Dichtjar</dc:creator>
  <cp:lastModifiedBy>Michael St.Pierre</cp:lastModifiedBy>
  <cp:revision>172</cp:revision>
  <cp:lastPrinted>2011-06-05T09:41:49Z</cp:lastPrinted>
  <dcterms:created xsi:type="dcterms:W3CDTF">2010-03-03T15:04:50Z</dcterms:created>
  <dcterms:modified xsi:type="dcterms:W3CDTF">2020-06-20T16:34:17Z</dcterms:modified>
</cp:coreProperties>
</file>