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288" r:id="rId3"/>
    <p:sldId id="289" r:id="rId4"/>
    <p:sldId id="290" r:id="rId5"/>
    <p:sldId id="291" r:id="rId6"/>
    <p:sldId id="292" r:id="rId7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C"/>
    <a:srgbClr val="000099"/>
    <a:srgbClr val="008BEA"/>
    <a:srgbClr val="F67B00"/>
    <a:srgbClr val="0099FF"/>
    <a:srgbClr val="0092F6"/>
    <a:srgbClr val="EAEAEA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 autoAdjust="0"/>
    <p:restoredTop sz="97554" autoAdjust="0"/>
  </p:normalViewPr>
  <p:slideViewPr>
    <p:cSldViewPr>
      <p:cViewPr varScale="1">
        <p:scale>
          <a:sx n="122" d="100"/>
          <a:sy n="122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60" y="-102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A1D760-39F5-48CB-BC5F-DD86BFFA3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42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AF5E1B8-F6C4-4C01-924C-99BE9FD7ADCB}" type="datetimeFigureOut">
              <a:rPr lang="de-DE"/>
              <a:pPr>
                <a:defRPr/>
              </a:pPr>
              <a:t>11.06.20</a:t>
            </a:fld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55" tIns="47828" rIns="95655" bIns="4782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63EC455-EE5F-40B3-AC97-CEF0CF9F0D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63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A99A48-B297-4E4F-A862-612AF618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405DD8DD-F70D-144C-A82E-543DE422FE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6300" y="6308726"/>
            <a:ext cx="2844800" cy="333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54ADBE14-E3A5-8D45-A0F1-93BA7F59CC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2623EF5-E521-7F49-BCA2-6CC00E405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8"/>
            <a:ext cx="10972800" cy="492940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3337190-C5C8-2746-9E5F-57FE367A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0A936D0D-98BE-0848-AB8C-764A6A30C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  <p:extLst>
      <p:ext uri="{BB962C8B-B14F-4D97-AF65-F5344CB8AC3E}">
        <p14:creationId xmlns:p14="http://schemas.microsoft.com/office/powerpoint/2010/main" val="106398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3364493"/>
            <a:ext cx="10363200" cy="71257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4044"/>
            <a:ext cx="5384800" cy="4522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543" y="7318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5386917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924943"/>
            <a:ext cx="5386917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310" y="1988840"/>
            <a:ext cx="5389033" cy="8170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924943"/>
            <a:ext cx="5389033" cy="3201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486" y="90872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 algn="ctr"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770" y="980728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980728"/>
            <a:ext cx="6815667" cy="51454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261839"/>
            <a:ext cx="4011084" cy="386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00360"/>
            <a:ext cx="10972800" cy="57626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28800"/>
            <a:ext cx="10972800" cy="4497363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dirty="0"/>
              <a:t>Autor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Veranstaltung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422A88-0780-444F-B580-ABE312C8EF58}"/>
              </a:ext>
            </a:extLst>
          </p:cNvPr>
          <p:cNvSpPr txBox="1"/>
          <p:nvPr userDrawn="1"/>
        </p:nvSpPr>
        <p:spPr>
          <a:xfrm>
            <a:off x="1597572" y="6547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052513"/>
            <a:ext cx="1097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16113"/>
            <a:ext cx="10972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8496300" y="6245225"/>
            <a:ext cx="2844800" cy="47624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de-DE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908050"/>
            <a:ext cx="12192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BA9AD4-CBDA-AB4E-99AB-70D7C3733BB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257968"/>
            <a:ext cx="3035300" cy="1612900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736BCFE9-D618-B34C-AC8A-C95198B4FB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Autor bearbeiten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9FFAB9-B8EE-0C42-99B7-7BD8FCA783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904312" y="202917"/>
            <a:ext cx="3202459" cy="586071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765343FF-7307-5444-A531-F984ECC685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1" y="6245225"/>
            <a:ext cx="4425951" cy="47625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Veranstaltung bearbeiten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CA465B-0F65-4C4B-A7A1-F02F223746A2}"/>
              </a:ext>
            </a:extLst>
          </p:cNvPr>
          <p:cNvSpPr txBox="1"/>
          <p:nvPr userDrawn="1"/>
        </p:nvSpPr>
        <p:spPr>
          <a:xfrm>
            <a:off x="8904312" y="6352544"/>
            <a:ext cx="2678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err="1">
                <a:solidFill>
                  <a:srgbClr val="06508C"/>
                </a:solidFill>
              </a:rPr>
              <a:t>Cognitive</a:t>
            </a:r>
            <a:r>
              <a:rPr lang="de-DE" sz="1100" dirty="0">
                <a:solidFill>
                  <a:srgbClr val="06508C"/>
                </a:solidFill>
              </a:rPr>
              <a:t> </a:t>
            </a:r>
            <a:r>
              <a:rPr lang="de-DE" sz="1100" dirty="0" err="1">
                <a:solidFill>
                  <a:srgbClr val="06508C"/>
                </a:solidFill>
              </a:rPr>
              <a:t>Aid</a:t>
            </a:r>
            <a:r>
              <a:rPr lang="de-DE" sz="1100" dirty="0">
                <a:solidFill>
                  <a:srgbClr val="06508C"/>
                </a:solidFill>
              </a:rPr>
              <a:t> Working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3" r:id="rId9"/>
    <p:sldLayoutId id="2147483664" r:id="rId10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6508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EA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6508C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FF"/>
        </a:buClr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7140095-C62D-D54D-B469-E60EC2C4B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Elektronische Gedächtnis- und Entscheidungshilfe für Notfälle in der Anästhesiologie: </a:t>
            </a:r>
            <a:r>
              <a:rPr lang="de-DE" dirty="0" err="1"/>
              <a:t>eGENA</a:t>
            </a:r>
            <a:endParaRPr lang="de-DE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33F0565-8CDD-614D-AD1A-1B0A894E8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Modul III: Mock-</a:t>
            </a:r>
            <a:r>
              <a:rPr lang="de-DE" dirty="0" err="1"/>
              <a:t>Up</a:t>
            </a:r>
            <a:r>
              <a:rPr lang="de-DE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25442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Einführung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887400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EE22F211-CFB0-B743-B5E8-73BB474CFE76}"/>
              </a:ext>
            </a:extLst>
          </p:cNvPr>
          <p:cNvSpPr txBox="1"/>
          <p:nvPr/>
        </p:nvSpPr>
        <p:spPr>
          <a:xfrm>
            <a:off x="2639616" y="980728"/>
            <a:ext cx="7488832" cy="388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de-DE" dirty="0"/>
              <a:t>Sie haben einen 2-jährigen Jungen für die Versorgung einer dislozierten Radiusfraktur zu einer Allgemeinanästhesie eingeleitet.</a:t>
            </a:r>
          </a:p>
          <a:p>
            <a:pPr algn="just">
              <a:lnSpc>
                <a:spcPct val="200000"/>
              </a:lnSpc>
            </a:pPr>
            <a:r>
              <a:rPr lang="de-DE" dirty="0"/>
              <a:t>Kurz nach dem Beginn der Operation sehen Sie zunehmend Extrasystolen auf dem Vitaldatenmonitor. Sie regulieren das Atemminutenvolumen hoch um das etCO2 unter 45 </a:t>
            </a:r>
            <a:r>
              <a:rPr lang="de-DE" dirty="0" err="1"/>
              <a:t>mmHg</a:t>
            </a:r>
            <a:r>
              <a:rPr lang="de-DE" dirty="0"/>
              <a:t> zu halten. Der junge Patient ist über eine gut sitzende Larynxmaske beatmet.</a:t>
            </a:r>
          </a:p>
          <a:p>
            <a:pPr algn="just">
              <a:lnSpc>
                <a:spcPct val="200000"/>
              </a:lnSpc>
            </a:pPr>
            <a:r>
              <a:rPr lang="de-DE" dirty="0"/>
              <a:t>Alter: 2 Jahre	Gewicht: 14 kg	Größe 92 cm	ASA I</a:t>
            </a:r>
          </a:p>
        </p:txBody>
      </p:sp>
      <p:sp>
        <p:nvSpPr>
          <p:cNvPr id="7" name="Abgerundetes Rechteck 6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90213ED-BDCD-0345-89F3-43951EBF9FC2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8" name="Abgerundetes Rechteck 7">
            <a:hlinkClick r:id="rId5" action="ppaction://hlinksldjump"/>
            <a:extLst>
              <a:ext uri="{FF2B5EF4-FFF2-40B4-BE49-F238E27FC236}">
                <a16:creationId xmlns:a16="http://schemas.microsoft.com/office/drawing/2014/main" id="{09F46799-BFD1-2645-AA09-888D5D8CFB39}"/>
              </a:ext>
            </a:extLst>
          </p:cNvPr>
          <p:cNvSpPr/>
          <p:nvPr/>
        </p:nvSpPr>
        <p:spPr>
          <a:xfrm>
            <a:off x="10560496" y="4365104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Home</a:t>
            </a:r>
          </a:p>
        </p:txBody>
      </p:sp>
      <p:sp>
        <p:nvSpPr>
          <p:cNvPr id="10" name="Abgerundetes Rechteck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D61265-AA4D-874D-8D41-67DC44F356C7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</p:spTree>
    <p:extLst>
      <p:ext uri="{BB962C8B-B14F-4D97-AF65-F5344CB8AC3E}">
        <p14:creationId xmlns:p14="http://schemas.microsoft.com/office/powerpoint/2010/main" val="318015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020253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253">
                  <a:extLst>
                    <a:ext uri="{9D8B030D-6E8A-4147-A177-3AD203B41FA5}">
                      <a16:colId xmlns:a16="http://schemas.microsoft.com/office/drawing/2014/main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Narkoseprotokoll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de-DE" b="0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b="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887400"/>
                  </a:ext>
                </a:extLst>
              </a:tr>
            </a:tbl>
          </a:graphicData>
        </a:graphic>
      </p:graphicFrame>
      <p:sp>
        <p:nvSpPr>
          <p:cNvPr id="9" name="Abgerundetes Rechteck 8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BDF42E1C-CB38-F64E-B717-EBE2161F5650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2" name="Abgerundetes Rechteck 11">
            <a:hlinkClick r:id="rId2" action="ppaction://hlinksldjump"/>
            <a:extLst>
              <a:ext uri="{FF2B5EF4-FFF2-40B4-BE49-F238E27FC236}">
                <a16:creationId xmlns:a16="http://schemas.microsoft.com/office/drawing/2014/main" id="{D7A040C2-49AD-004F-8503-977B21BA0AEB}"/>
              </a:ext>
            </a:extLst>
          </p:cNvPr>
          <p:cNvSpPr/>
          <p:nvPr/>
        </p:nvSpPr>
        <p:spPr>
          <a:xfrm>
            <a:off x="10560496" y="4365104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Home</a:t>
            </a:r>
          </a:p>
        </p:txBody>
      </p:sp>
      <p:sp>
        <p:nvSpPr>
          <p:cNvPr id="13" name="Abgerundetes 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87C3551-FE6A-2B46-9C8F-4164000D845C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</p:spTree>
    <p:extLst>
      <p:ext uri="{BB962C8B-B14F-4D97-AF65-F5344CB8AC3E}">
        <p14:creationId xmlns:p14="http://schemas.microsoft.com/office/powerpoint/2010/main" val="370181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Beatmung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887400"/>
                  </a:ext>
                </a:extLst>
              </a:tr>
            </a:tbl>
          </a:graphicData>
        </a:graphic>
      </p:graphicFrame>
      <p:sp>
        <p:nvSpPr>
          <p:cNvPr id="10" name="Abgerundetes Rechteck 9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A12E1042-3B3E-284E-A7E2-315D8553BC9B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1" name="Abgerundetes Rechteck 10">
            <a:hlinkClick r:id="rId2" action="ppaction://hlinksldjump"/>
            <a:extLst>
              <a:ext uri="{FF2B5EF4-FFF2-40B4-BE49-F238E27FC236}">
                <a16:creationId xmlns:a16="http://schemas.microsoft.com/office/drawing/2014/main" id="{5224096E-FC30-2B41-BF29-494E000E5396}"/>
              </a:ext>
            </a:extLst>
          </p:cNvPr>
          <p:cNvSpPr/>
          <p:nvPr/>
        </p:nvSpPr>
        <p:spPr>
          <a:xfrm>
            <a:off x="10560496" y="4365104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Home</a:t>
            </a:r>
          </a:p>
        </p:txBody>
      </p:sp>
      <p:sp>
        <p:nvSpPr>
          <p:cNvPr id="12" name="Abgerundetes Rechteck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56E2E1-0C5D-4240-8CA5-E9100318F8DA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  <p:pic>
        <p:nvPicPr>
          <p:cNvPr id="3" name="Grafik 2" descr="Ein Bild, das sitzend, weiß, Maschine, Uhr enthält.&#10;&#10;Automatisch generierte Beschreibung">
            <a:extLst>
              <a:ext uri="{FF2B5EF4-FFF2-40B4-BE49-F238E27FC236}">
                <a16:creationId xmlns:a16="http://schemas.microsoft.com/office/drawing/2014/main" id="{422277F6-1138-2A49-BD78-CEED1C602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81" y="980728"/>
            <a:ext cx="623203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/>
                        <a:t>Vitaldatenmonitor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887400"/>
                  </a:ext>
                </a:extLst>
              </a:tr>
            </a:tbl>
          </a:graphicData>
        </a:graphic>
      </p:graphicFrame>
      <p:sp>
        <p:nvSpPr>
          <p:cNvPr id="9" name="Abgerundetes Rechteck 8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63DFCD8B-0AE6-E34D-8252-1713F14A321B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Aufgaben</a:t>
            </a:r>
          </a:p>
        </p:txBody>
      </p:sp>
      <p:sp>
        <p:nvSpPr>
          <p:cNvPr id="10" name="Abgerundetes Rechteck 9">
            <a:hlinkClick r:id="rId2" action="ppaction://hlinksldjump"/>
            <a:extLst>
              <a:ext uri="{FF2B5EF4-FFF2-40B4-BE49-F238E27FC236}">
                <a16:creationId xmlns:a16="http://schemas.microsoft.com/office/drawing/2014/main" id="{7CCAA8EC-375B-AA4E-9CCC-55289673A67F}"/>
              </a:ext>
            </a:extLst>
          </p:cNvPr>
          <p:cNvSpPr/>
          <p:nvPr/>
        </p:nvSpPr>
        <p:spPr>
          <a:xfrm>
            <a:off x="10560496" y="4365104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Home</a:t>
            </a:r>
          </a:p>
        </p:txBody>
      </p:sp>
      <p:sp>
        <p:nvSpPr>
          <p:cNvPr id="11" name="Abgerundetes Rechteck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2AA4D6-0296-9C4E-8E40-123A006A96B6}"/>
              </a:ext>
            </a:extLst>
          </p:cNvPr>
          <p:cNvSpPr/>
          <p:nvPr/>
        </p:nvSpPr>
        <p:spPr>
          <a:xfrm>
            <a:off x="10560496" y="4991075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Weiter...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BB619E8-6645-374B-818D-DD19BE3E46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2405844" y="980728"/>
            <a:ext cx="7380312" cy="526674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FDA68B2-5A35-8C40-80D6-383A7ADF7538}"/>
              </a:ext>
            </a:extLst>
          </p:cNvPr>
          <p:cNvSpPr/>
          <p:nvPr/>
        </p:nvSpPr>
        <p:spPr>
          <a:xfrm>
            <a:off x="4943872" y="2924944"/>
            <a:ext cx="1368152" cy="7920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34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74C1465-BC04-4F43-9008-2C090BC958E0}"/>
              </a:ext>
            </a:extLst>
          </p:cNvPr>
          <p:cNvGraphicFramePr>
            <a:graphicFrameLocks noGrp="1"/>
          </p:cNvGraphicFramePr>
          <p:nvPr/>
        </p:nvGraphicFramePr>
        <p:xfrm>
          <a:off x="-2248" y="908720"/>
          <a:ext cx="2137808" cy="5184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808">
                  <a:extLst>
                    <a:ext uri="{9D8B030D-6E8A-4147-A177-3AD203B41FA5}">
                      <a16:colId xmlns:a16="http://schemas.microsoft.com/office/drawing/2014/main" val="290332862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Einführung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3961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Narkoseprotokoll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878644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Beatmung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879699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85000"/>
                            </a:schemeClr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Vitaldatenmonitor</a:t>
                      </a:r>
                      <a:endParaRPr lang="de-DE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7887400"/>
                  </a:ext>
                </a:extLst>
              </a:tr>
            </a:tbl>
          </a:graphicData>
        </a:graphic>
      </p:graphicFrame>
      <p:sp>
        <p:nvSpPr>
          <p:cNvPr id="9" name="Abgerundetes Rechteck 8">
            <a:hlinkClick r:id="rId2" action="ppaction://hlinksldjump"/>
            <a:extLst>
              <a:ext uri="{FF2B5EF4-FFF2-40B4-BE49-F238E27FC236}">
                <a16:creationId xmlns:a16="http://schemas.microsoft.com/office/drawing/2014/main" id="{A797A605-5974-EF45-B8C7-7304BE2DFF0C}"/>
              </a:ext>
            </a:extLst>
          </p:cNvPr>
          <p:cNvSpPr/>
          <p:nvPr/>
        </p:nvSpPr>
        <p:spPr>
          <a:xfrm>
            <a:off x="10560496" y="5617046"/>
            <a:ext cx="1440160" cy="47625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Home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56B15D3-EE75-354C-A1DD-B4BFB08AD5DC}"/>
              </a:ext>
            </a:extLst>
          </p:cNvPr>
          <p:cNvSpPr txBox="1"/>
          <p:nvPr/>
        </p:nvSpPr>
        <p:spPr>
          <a:xfrm>
            <a:off x="2639616" y="980728"/>
            <a:ext cx="7488832" cy="443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de-DE" b="1" dirty="0"/>
              <a:t>Bitte nutzen Sie die </a:t>
            </a:r>
            <a:r>
              <a:rPr lang="de-DE" b="1" dirty="0" err="1"/>
              <a:t>eGENA</a:t>
            </a:r>
            <a:r>
              <a:rPr lang="de-DE" b="1" dirty="0"/>
              <a:t> App zur Bearbeitung des Zwischenfalls.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Welche Verdachtsdiagnose haben Sie?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Rufen Sie die entsprechende Checkliste innerhalb von </a:t>
            </a:r>
            <a:r>
              <a:rPr lang="de-DE" dirty="0" err="1"/>
              <a:t>eGENA</a:t>
            </a:r>
            <a:r>
              <a:rPr lang="de-DE" dirty="0"/>
              <a:t> auf.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Gehen Sie mit Ihrem Teampartner die Items der Checkliste gemeinsam anhand des Falls durch.</a:t>
            </a:r>
          </a:p>
          <a:p>
            <a:pPr marL="285750" indent="-285750" algn="just">
              <a:lnSpc>
                <a:spcPct val="200000"/>
              </a:lnSpc>
              <a:buClr>
                <a:srgbClr val="06508C"/>
              </a:buClr>
              <a:buFont typeface="Arial" panose="020B0604020202020204" pitchFamily="34" charset="0"/>
              <a:buChar char="•"/>
            </a:pPr>
            <a:r>
              <a:rPr lang="de-DE" dirty="0"/>
              <a:t>An welchen Stellen könnte die Checkliste in ihrer Klinik noch an lokale Begebenheiten angepasst werden?</a:t>
            </a:r>
          </a:p>
        </p:txBody>
      </p:sp>
    </p:spTree>
    <p:extLst>
      <p:ext uri="{BB962C8B-B14F-4D97-AF65-F5344CB8AC3E}">
        <p14:creationId xmlns:p14="http://schemas.microsoft.com/office/powerpoint/2010/main" val="315731441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Macintosh PowerPoint</Application>
  <PresentationFormat>Breitbild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Standarddesign</vt:lpstr>
      <vt:lpstr>Elektronische Gedächtnis- und Entscheidungshilfe für Notfälle in der Anästhesiologie: eGENA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Dichtjar</dc:creator>
  <cp:lastModifiedBy>Hendrik Eismann</cp:lastModifiedBy>
  <cp:revision>173</cp:revision>
  <cp:lastPrinted>2011-06-05T09:41:49Z</cp:lastPrinted>
  <dcterms:created xsi:type="dcterms:W3CDTF">2010-03-03T15:04:50Z</dcterms:created>
  <dcterms:modified xsi:type="dcterms:W3CDTF">2020-06-11T08:41:06Z</dcterms:modified>
</cp:coreProperties>
</file>